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1153775" cy="8101013"/>
  <p:notesSz cx="6797675" cy="9926638"/>
  <p:defaultTextStyle>
    <a:defPPr>
      <a:defRPr lang="de-DE"/>
    </a:defPPr>
    <a:lvl1pPr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60388" indent="-103188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20775" indent="-206375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81163" indent="-309563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241550" indent="-412750" algn="l" defTabSz="1120775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2">
          <p15:clr>
            <a:srgbClr val="A4A3A4"/>
          </p15:clr>
        </p15:guide>
        <p15:guide id="2" pos="35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8" d="100"/>
          <a:sy n="98" d="100"/>
        </p:scale>
        <p:origin x="1332" y="84"/>
      </p:cViewPr>
      <p:guideLst>
        <p:guide orient="horz" pos="2552"/>
        <p:guide pos="35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533" y="2516566"/>
            <a:ext cx="9480709" cy="17364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3066" y="4590575"/>
            <a:ext cx="7807643" cy="2070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A67E-E1CE-4EC9-9845-A771B705364C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95D-8051-4222-84CE-D18018F95B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75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D172-B5E0-4F7A-A851-0FBD1DE9F54C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621B-8A01-4C17-8370-8A6837717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9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189439" y="382549"/>
            <a:ext cx="3162173" cy="816477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2920" y="382549"/>
            <a:ext cx="9300622" cy="816477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88A5-C4C3-4B90-AB29-807AE61B17A4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F44D-5450-4CCF-AFF9-ADE0DA841C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92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245B-642D-4741-8032-2B8760D608A9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679B-C564-4F61-8EFE-5BC47520D5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8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071" y="5205653"/>
            <a:ext cx="9480709" cy="160895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1071" y="3433556"/>
            <a:ext cx="9480709" cy="177209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6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18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24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30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37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4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4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6768-9F5E-4D56-9CEE-84205D701EA5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1582-300D-47E8-8F35-A98E4C4C1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6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2922" y="2233405"/>
            <a:ext cx="6231397" cy="63139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20215" y="2233405"/>
            <a:ext cx="6231397" cy="63139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6CA2-6B76-4DF4-BF98-E60CA7040583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9B92-EEAC-420B-B4E2-62303660DC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8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689" y="324417"/>
            <a:ext cx="10038398" cy="13501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7690" y="1813353"/>
            <a:ext cx="4928187" cy="7557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619" indent="0">
              <a:buNone/>
              <a:defRPr sz="2500" b="1"/>
            </a:lvl2pPr>
            <a:lvl3pPr marL="1121237" indent="0">
              <a:buNone/>
              <a:defRPr sz="2200" b="1"/>
            </a:lvl3pPr>
            <a:lvl4pPr marL="1681856" indent="0">
              <a:buNone/>
              <a:defRPr sz="2000" b="1"/>
            </a:lvl4pPr>
            <a:lvl5pPr marL="2242475" indent="0">
              <a:buNone/>
              <a:defRPr sz="2000" b="1"/>
            </a:lvl5pPr>
            <a:lvl6pPr marL="2803093" indent="0">
              <a:buNone/>
              <a:defRPr sz="2000" b="1"/>
            </a:lvl6pPr>
            <a:lvl7pPr marL="3363712" indent="0">
              <a:buNone/>
              <a:defRPr sz="2000" b="1"/>
            </a:lvl7pPr>
            <a:lvl8pPr marL="3924330" indent="0">
              <a:buNone/>
              <a:defRPr sz="2000" b="1"/>
            </a:lvl8pPr>
            <a:lvl9pPr marL="4484949" indent="0">
              <a:buNone/>
              <a:defRPr sz="20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7690" y="2569072"/>
            <a:ext cx="4928187" cy="466745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665964" y="1813353"/>
            <a:ext cx="4930123" cy="7557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619" indent="0">
              <a:buNone/>
              <a:defRPr sz="2500" b="1"/>
            </a:lvl2pPr>
            <a:lvl3pPr marL="1121237" indent="0">
              <a:buNone/>
              <a:defRPr sz="2200" b="1"/>
            </a:lvl3pPr>
            <a:lvl4pPr marL="1681856" indent="0">
              <a:buNone/>
              <a:defRPr sz="2000" b="1"/>
            </a:lvl4pPr>
            <a:lvl5pPr marL="2242475" indent="0">
              <a:buNone/>
              <a:defRPr sz="2000" b="1"/>
            </a:lvl5pPr>
            <a:lvl6pPr marL="2803093" indent="0">
              <a:buNone/>
              <a:defRPr sz="2000" b="1"/>
            </a:lvl6pPr>
            <a:lvl7pPr marL="3363712" indent="0">
              <a:buNone/>
              <a:defRPr sz="2000" b="1"/>
            </a:lvl7pPr>
            <a:lvl8pPr marL="3924330" indent="0">
              <a:buNone/>
              <a:defRPr sz="2000" b="1"/>
            </a:lvl8pPr>
            <a:lvl9pPr marL="4484949" indent="0">
              <a:buNone/>
              <a:defRPr sz="20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665964" y="2569072"/>
            <a:ext cx="4930123" cy="466745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CE12-0D32-40DE-B34A-E51ABBDF2C3A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AAD9-EDA1-42A1-8F46-454208910E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64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B806-48C1-4EBE-B020-90C3484CF710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7FE1-667B-4A8B-A945-01212DD893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4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C1AC-87C6-4497-A498-C85A9E5E257C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1997-EC08-429B-9826-503975C184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3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690" y="322540"/>
            <a:ext cx="3669515" cy="137267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0816" y="322541"/>
            <a:ext cx="6235270" cy="691399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7690" y="1695213"/>
            <a:ext cx="3669515" cy="5541319"/>
          </a:xfrm>
        </p:spPr>
        <p:txBody>
          <a:bodyPr/>
          <a:lstStyle>
            <a:lvl1pPr marL="0" indent="0">
              <a:buNone/>
              <a:defRPr sz="1700"/>
            </a:lvl1pPr>
            <a:lvl2pPr marL="560619" indent="0">
              <a:buNone/>
              <a:defRPr sz="1500"/>
            </a:lvl2pPr>
            <a:lvl3pPr marL="1121237" indent="0">
              <a:buNone/>
              <a:defRPr sz="1200"/>
            </a:lvl3pPr>
            <a:lvl4pPr marL="1681856" indent="0">
              <a:buNone/>
              <a:defRPr sz="1100"/>
            </a:lvl4pPr>
            <a:lvl5pPr marL="2242475" indent="0">
              <a:buNone/>
              <a:defRPr sz="1100"/>
            </a:lvl5pPr>
            <a:lvl6pPr marL="2803093" indent="0">
              <a:buNone/>
              <a:defRPr sz="1100"/>
            </a:lvl6pPr>
            <a:lvl7pPr marL="3363712" indent="0">
              <a:buNone/>
              <a:defRPr sz="1100"/>
            </a:lvl7pPr>
            <a:lvl8pPr marL="3924330" indent="0">
              <a:buNone/>
              <a:defRPr sz="1100"/>
            </a:lvl8pPr>
            <a:lvl9pPr marL="4484949" indent="0">
              <a:buNone/>
              <a:defRPr sz="11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6805-2E2B-43F1-BFF4-301EFA76275C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EC0A-D5DC-4F2A-B26A-5F1E76C73D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20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6218" y="5670710"/>
            <a:ext cx="6692265" cy="66945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86218" y="723840"/>
            <a:ext cx="6692265" cy="4860608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0619" indent="0">
              <a:buNone/>
              <a:defRPr sz="3400"/>
            </a:lvl2pPr>
            <a:lvl3pPr marL="1121237" indent="0">
              <a:buNone/>
              <a:defRPr sz="2900"/>
            </a:lvl3pPr>
            <a:lvl4pPr marL="1681856" indent="0">
              <a:buNone/>
              <a:defRPr sz="2500"/>
            </a:lvl4pPr>
            <a:lvl5pPr marL="2242475" indent="0">
              <a:buNone/>
              <a:defRPr sz="2500"/>
            </a:lvl5pPr>
            <a:lvl6pPr marL="2803093" indent="0">
              <a:buNone/>
              <a:defRPr sz="2500"/>
            </a:lvl6pPr>
            <a:lvl7pPr marL="3363712" indent="0">
              <a:buNone/>
              <a:defRPr sz="2500"/>
            </a:lvl7pPr>
            <a:lvl8pPr marL="3924330" indent="0">
              <a:buNone/>
              <a:defRPr sz="2500"/>
            </a:lvl8pPr>
            <a:lvl9pPr marL="4484949" indent="0">
              <a:buNone/>
              <a:defRPr sz="2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86218" y="6340170"/>
            <a:ext cx="6692265" cy="950743"/>
          </a:xfrm>
        </p:spPr>
        <p:txBody>
          <a:bodyPr/>
          <a:lstStyle>
            <a:lvl1pPr marL="0" indent="0">
              <a:buNone/>
              <a:defRPr sz="1700"/>
            </a:lvl1pPr>
            <a:lvl2pPr marL="560619" indent="0">
              <a:buNone/>
              <a:defRPr sz="1500"/>
            </a:lvl2pPr>
            <a:lvl3pPr marL="1121237" indent="0">
              <a:buNone/>
              <a:defRPr sz="1200"/>
            </a:lvl3pPr>
            <a:lvl4pPr marL="1681856" indent="0">
              <a:buNone/>
              <a:defRPr sz="1100"/>
            </a:lvl4pPr>
            <a:lvl5pPr marL="2242475" indent="0">
              <a:buNone/>
              <a:defRPr sz="1100"/>
            </a:lvl5pPr>
            <a:lvl6pPr marL="2803093" indent="0">
              <a:buNone/>
              <a:defRPr sz="1100"/>
            </a:lvl6pPr>
            <a:lvl7pPr marL="3363712" indent="0">
              <a:buNone/>
              <a:defRPr sz="1100"/>
            </a:lvl7pPr>
            <a:lvl8pPr marL="3924330" indent="0">
              <a:buNone/>
              <a:defRPr sz="1100"/>
            </a:lvl8pPr>
            <a:lvl9pPr marL="4484949" indent="0">
              <a:buNone/>
              <a:defRPr sz="11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152C-77C5-46B6-A77A-7AA8FAA2CE51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13E-333D-48B0-8FEC-E0239B5F83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0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57213" y="323850"/>
            <a:ext cx="1003935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124" tIns="56062" rIns="112124" bIns="560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57213" y="1890713"/>
            <a:ext cx="100393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124" tIns="56062" rIns="112124" bIns="5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7213" y="7508875"/>
            <a:ext cx="2603500" cy="430213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l" defTabSz="1121237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867BB-3275-44C2-9C25-E5C985DE8E7A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11588" y="7508875"/>
            <a:ext cx="3530600" cy="430213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ctr" defTabSz="1121237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93063" y="7508875"/>
            <a:ext cx="2603500" cy="430213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r" defTabSz="1121237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D1F40-68E6-45AC-BA32-8739722EC0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0775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4572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9144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3716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1828800" algn="ctr" defTabSz="1120775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19100" indent="-4191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4925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0175" indent="-2794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2150" indent="-2794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2538" indent="-279400" algn="l" defTabSz="11207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3403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021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4640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5258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619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237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856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475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093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712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4330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4949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hyperlink" Target="http://www.returningfromgermany.de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.yilmaz@LRASHA.de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renate.huebsch@LRASHA.de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startfinder.de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_Seiter_Din_lang_au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6" y="-47888"/>
            <a:ext cx="11271251" cy="81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7737475" y="1530350"/>
            <a:ext cx="2951980" cy="39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altLang="de-DE" sz="1800" b="1" dirty="0" smtClean="0">
                <a:solidFill>
                  <a:srgbClr val="C00000"/>
                </a:solidFill>
                <a:latin typeface="Arial" charset="0"/>
              </a:rPr>
              <a:t>YOUR CHANCE AT HOME</a:t>
            </a:r>
            <a:endParaRPr lang="de-DE" altLang="de-DE" sz="1800" b="1" dirty="0">
              <a:solidFill>
                <a:srgbClr val="C00000"/>
              </a:solidFill>
              <a:latin typeface="Arial" charset="0"/>
            </a:endParaRPr>
          </a:p>
          <a:p>
            <a:pPr defTabSz="914400">
              <a:spcAft>
                <a:spcPts val="600"/>
              </a:spcAft>
            </a:pPr>
            <a:r>
              <a:rPr lang="de-DE" altLang="de-DE" sz="1400" b="1" dirty="0" smtClean="0">
                <a:solidFill>
                  <a:srgbClr val="C00000"/>
                </a:solidFill>
                <a:latin typeface="Arial" charset="0"/>
              </a:rPr>
              <a:t>HOME – RÜCKKEHR ALS CHANCE</a:t>
            </a:r>
            <a:endParaRPr lang="de-DE" altLang="de-DE" sz="1400" b="1" dirty="0">
              <a:solidFill>
                <a:srgbClr val="C00000"/>
              </a:solidFill>
              <a:latin typeface="Arial" charset="0"/>
            </a:endParaRPr>
          </a:p>
          <a:p>
            <a:pPr defTabSz="914400"/>
            <a:r>
              <a:rPr lang="de-DE" altLang="de-DE" sz="1200" b="1" dirty="0" smtClean="0">
                <a:solidFill>
                  <a:srgbClr val="C00000"/>
                </a:solidFill>
                <a:latin typeface="Arial" charset="0"/>
              </a:rPr>
              <a:t>PERSPEKTIVBERATUNG UND UNTER-</a:t>
            </a:r>
          </a:p>
          <a:p>
            <a:pPr defTabSz="914400"/>
            <a:r>
              <a:rPr lang="de-DE" altLang="de-DE" sz="1200" b="1" dirty="0" smtClean="0">
                <a:solidFill>
                  <a:srgbClr val="C00000"/>
                </a:solidFill>
                <a:latin typeface="Arial" charset="0"/>
              </a:rPr>
              <a:t>STÜTZUNG BEI DER FREIWILLIGEN</a:t>
            </a:r>
          </a:p>
          <a:p>
            <a:pPr defTabSz="914400"/>
            <a:r>
              <a:rPr lang="de-DE" altLang="de-DE" sz="1200" b="1" dirty="0" smtClean="0">
                <a:solidFill>
                  <a:srgbClr val="C00000"/>
                </a:solidFill>
                <a:latin typeface="Arial" charset="0"/>
              </a:rPr>
              <a:t>RÜCKKEHR IN IHR HEIMATLAND</a:t>
            </a: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de-DE" altLang="de-DE" sz="1400" b="1" dirty="0" smtClean="0">
                <a:solidFill>
                  <a:srgbClr val="C00000"/>
                </a:solidFill>
                <a:latin typeface="Arial" charset="0"/>
              </a:rPr>
              <a:t>RÜCKKEHRBERATUNG</a:t>
            </a:r>
          </a:p>
          <a:p>
            <a:pPr defTabSz="914400"/>
            <a:r>
              <a:rPr lang="de-DE" altLang="de-DE" sz="1400" dirty="0" smtClean="0">
                <a:solidFill>
                  <a:srgbClr val="C00000"/>
                </a:solidFill>
                <a:latin typeface="Arial" charset="0"/>
              </a:rPr>
              <a:t>    </a:t>
            </a:r>
            <a:r>
              <a:rPr lang="de-DE" altLang="de-DE" sz="1400" b="1" dirty="0" smtClean="0">
                <a:solidFill>
                  <a:srgbClr val="C00000"/>
                </a:solidFill>
                <a:latin typeface="Arial" charset="0"/>
              </a:rPr>
              <a:t>Landkreis Schwäbisch Hall</a:t>
            </a:r>
            <a:endParaRPr lang="de-DE" altLang="de-DE" sz="1400" b="1" dirty="0">
              <a:solidFill>
                <a:srgbClr val="C00000"/>
              </a:solidFill>
              <a:latin typeface="Arial" charset="0"/>
            </a:endParaRP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5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     </a:t>
            </a:r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75991" y="1381125"/>
            <a:ext cx="2956184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altLang="de-DE" sz="1600" b="1" dirty="0" smtClean="0">
                <a:solidFill>
                  <a:srgbClr val="C00000"/>
                </a:solidFill>
                <a:latin typeface="Arial" charset="0"/>
              </a:rPr>
              <a:t>ORGANISATORISCHE UND </a:t>
            </a:r>
          </a:p>
          <a:p>
            <a:pPr defTabSz="914400"/>
            <a:r>
              <a:rPr lang="de-DE" altLang="de-DE" sz="1600" b="1" u="sng" dirty="0" smtClean="0">
                <a:solidFill>
                  <a:srgbClr val="C00000"/>
                </a:solidFill>
                <a:latin typeface="Arial" charset="0"/>
              </a:rPr>
              <a:t>FINANZIELLE FÖRDERUNG</a:t>
            </a:r>
            <a:endParaRPr lang="de-DE" altLang="de-DE" sz="1600" b="1" u="sng" dirty="0">
              <a:solidFill>
                <a:srgbClr val="C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Qualifizierung vor Ausreise</a:t>
            </a:r>
          </a:p>
          <a:p>
            <a:pPr defTabSz="914400">
              <a:buClr>
                <a:srgbClr val="C00000"/>
              </a:buClr>
            </a:pPr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 Organisation und Förderung der freiwilligen Ausreise</a:t>
            </a: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Unterstützung bei der Reintegration im Heimatland</a:t>
            </a: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0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Übernahme 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der Flug</a:t>
            </a:r>
            <a:r>
              <a:rPr lang="de-DE" sz="1000" spc="-3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k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o</a:t>
            </a:r>
            <a:r>
              <a:rPr lang="de-DE" sz="10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s</a:t>
            </a:r>
            <a:r>
              <a:rPr lang="de-DE" sz="10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en</a:t>
            </a:r>
            <a:r>
              <a:rPr lang="de-DE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0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Finanzielle </a:t>
            </a:r>
            <a:r>
              <a:rPr lang="de-DE" sz="10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F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ö</a:t>
            </a:r>
            <a:r>
              <a:rPr lang="de-DE" sz="10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derung</a:t>
            </a:r>
            <a:r>
              <a:rPr lang="de-DE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0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Bar- 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und Sachlei</a:t>
            </a:r>
            <a:r>
              <a:rPr lang="de-DE" sz="10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s</a:t>
            </a:r>
            <a:r>
              <a:rPr lang="de-DE" sz="10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tungen z. B. zur   </a:t>
            </a:r>
            <a:r>
              <a:rPr lang="de-DE" sz="10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Exis</a:t>
            </a:r>
            <a:r>
              <a:rPr lang="de-DE" sz="1000" spc="-2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10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en</a:t>
            </a:r>
            <a:r>
              <a:rPr lang="de-DE" sz="1000" spc="-2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z</a:t>
            </a:r>
            <a:r>
              <a:rPr lang="de-DE" sz="10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gründung</a:t>
            </a:r>
            <a:r>
              <a:rPr lang="de-DE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>
              <a:buClr>
                <a:srgbClr val="C00000"/>
              </a:buClr>
            </a:pPr>
            <a:endParaRPr lang="de-DE" sz="1000" dirty="0">
              <a:solidFill>
                <a:srgbClr val="2B2B2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>
                <a:srgbClr val="C00000"/>
              </a:buClr>
            </a:pPr>
            <a:r>
              <a:rPr lang="de-DE" sz="9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Diese 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Un</a:t>
            </a:r>
            <a:r>
              <a:rPr lang="de-DE" sz="9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erstützungen gibt es für viele  </a:t>
            </a:r>
            <a:r>
              <a:rPr lang="de-DE" sz="9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Lände</a:t>
            </a:r>
            <a:r>
              <a:rPr lang="de-DE" sz="900" spc="-9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, z. B. I</a:t>
            </a:r>
            <a:r>
              <a:rPr lang="de-DE" sz="900" spc="-3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ak, Indien, </a:t>
            </a:r>
            <a:r>
              <a:rPr lang="de-DE" sz="9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P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aki</a:t>
            </a:r>
            <a:r>
              <a:rPr lang="de-DE" sz="9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s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tan, Nigeria,  Gambia, </a:t>
            </a:r>
            <a:r>
              <a:rPr lang="de-DE" sz="900" spc="-8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ür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k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ei, Algerien und Ma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ok</a:t>
            </a:r>
            <a:r>
              <a:rPr lang="de-DE" sz="900" spc="-3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k</a:t>
            </a:r>
            <a:r>
              <a:rPr lang="de-DE" sz="9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o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.</a:t>
            </a:r>
            <a:r>
              <a:rPr lang="de-DE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0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>
                <a:srgbClr val="C00000"/>
              </a:buClr>
            </a:pPr>
            <a:r>
              <a:rPr lang="de-DE" sz="9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Zur 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genauen Klärung Ih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er </a:t>
            </a:r>
            <a:r>
              <a:rPr lang="de-DE" sz="9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F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ö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der-  </a:t>
            </a:r>
            <a:r>
              <a:rPr lang="de-DE" sz="900" dirty="0" smtClean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Möglichkeiten </a:t>
            </a:r>
            <a:r>
              <a:rPr lang="de-DE" sz="900" spc="-3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v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einba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en Sie bit</a:t>
            </a:r>
            <a:r>
              <a:rPr lang="de-DE" sz="9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 einen  </a:t>
            </a:r>
            <a:r>
              <a:rPr lang="de-DE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spc="-1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ermin bei der Rück</a:t>
            </a:r>
            <a:r>
              <a:rPr lang="de-DE" sz="900" spc="-3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k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ehrbe</a:t>
            </a:r>
            <a:r>
              <a:rPr lang="de-DE" sz="900" spc="-3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atung</a:t>
            </a:r>
            <a:r>
              <a:rPr lang="de-DE" sz="9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s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s</a:t>
            </a:r>
            <a:r>
              <a:rPr lang="de-DE" sz="900" spc="-2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t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ell</a:t>
            </a:r>
            <a:r>
              <a:rPr lang="de-DE" sz="9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e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</a:rPr>
              <a:t>.</a:t>
            </a:r>
            <a:r>
              <a:rPr lang="de-DE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0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>
                <a:srgbClr val="C00000"/>
              </a:buClr>
            </a:pPr>
            <a:r>
              <a:rPr lang="de-DE" sz="900" b="1" dirty="0" smtClean="0">
                <a:solidFill>
                  <a:srgbClr val="C00000"/>
                </a:solidFill>
                <a:latin typeface="Gotham"/>
                <a:ea typeface="Times New Roman" panose="02020603050405020304" pitchFamily="18" charset="0"/>
                <a:cs typeface="Gotham"/>
              </a:rPr>
              <a:t>WEITERE </a:t>
            </a:r>
            <a:r>
              <a:rPr lang="de-DE" sz="900" b="1" dirty="0">
                <a:solidFill>
                  <a:srgbClr val="C00000"/>
                </a:solidFill>
                <a:latin typeface="Gotham"/>
                <a:ea typeface="Times New Roman" panose="02020603050405020304" pitchFamily="18" charset="0"/>
                <a:cs typeface="Gotham"/>
              </a:rPr>
              <a:t>INFOS</a:t>
            </a:r>
            <a:r>
              <a:rPr lang="de-DE" sz="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ww</a:t>
            </a:r>
            <a:r>
              <a:rPr lang="de-DE" sz="900" spc="-7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w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.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eturningf</a:t>
            </a:r>
            <a:r>
              <a:rPr lang="de-DE" sz="900" spc="-2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omgerma</a:t>
            </a:r>
            <a:r>
              <a:rPr lang="de-DE" sz="9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n</a:t>
            </a:r>
            <a:r>
              <a:rPr lang="de-DE" sz="900" spc="-9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y</a:t>
            </a:r>
            <a:r>
              <a:rPr lang="de-DE" sz="900" spc="-1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.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3"/>
              </a:rPr>
              <a:t>de</a:t>
            </a:r>
            <a:r>
              <a:rPr lang="de-DE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4"/>
              </a:rPr>
              <a:t>ww</a:t>
            </a:r>
            <a:r>
              <a:rPr lang="de-DE" sz="900" spc="-7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4"/>
              </a:rPr>
              <a:t>w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4"/>
              </a:rPr>
              <a:t>.startfinde</a:t>
            </a:r>
            <a:r>
              <a:rPr lang="de-DE" sz="900" spc="-95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4"/>
              </a:rPr>
              <a:t>r</a:t>
            </a:r>
            <a:r>
              <a:rPr lang="de-DE" sz="900" dirty="0">
                <a:solidFill>
                  <a:srgbClr val="2B2B2A"/>
                </a:solidFill>
                <a:latin typeface="Gotham"/>
                <a:ea typeface="Times New Roman" panose="02020603050405020304" pitchFamily="18" charset="0"/>
                <a:cs typeface="Gotham"/>
                <a:hlinkClick r:id="rId4"/>
              </a:rPr>
              <a:t>.de</a:t>
            </a:r>
            <a:r>
              <a:rPr lang="de-DE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de-D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>
                <a:srgbClr val="C00000"/>
              </a:buClr>
            </a:pPr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800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8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729260" y="1242194"/>
            <a:ext cx="3124264" cy="56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de-DE" altLang="de-DE" sz="20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20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20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20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20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20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20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600" b="1" dirty="0" smtClean="0">
                <a:solidFill>
                  <a:srgbClr val="C00000"/>
                </a:solidFill>
                <a:latin typeface="Arial" charset="0"/>
              </a:rPr>
              <a:t>Kontakt</a:t>
            </a:r>
            <a:r>
              <a:rPr lang="de-DE" altLang="de-DE" sz="1600" b="1" dirty="0" smtClean="0">
                <a:solidFill>
                  <a:srgbClr val="C00000"/>
                </a:solidFill>
                <a:latin typeface="Arial" charset="0"/>
              </a:rPr>
              <a:t>:</a:t>
            </a:r>
            <a:endParaRPr lang="de-DE" altLang="de-DE" sz="1200" b="1" dirty="0">
              <a:solidFill>
                <a:srgbClr val="C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200" b="1" dirty="0">
                <a:solidFill>
                  <a:srgbClr val="000000"/>
                </a:solidFill>
                <a:latin typeface="Arial" charset="0"/>
              </a:rPr>
              <a:t>Landkreis Schwäbisch Hall</a:t>
            </a:r>
          </a:p>
          <a:p>
            <a:pPr defTabSz="914400"/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Postfach 11 04 53</a:t>
            </a:r>
          </a:p>
          <a:p>
            <a:pPr defTabSz="914400"/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74507 Schwäbisch 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Hall</a:t>
            </a: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Frau Hübsch</a:t>
            </a:r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Fon    : 0791 755-7987 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u="sng" dirty="0" smtClean="0">
                <a:hlinkClick r:id="rId5"/>
              </a:rPr>
              <a:t>renate.huebsch@LRASHA.de</a:t>
            </a:r>
            <a:endParaRPr lang="de-DE" sz="1400" u="sng" dirty="0" smtClean="0"/>
          </a:p>
          <a:p>
            <a:endParaRPr lang="de-DE" altLang="de-DE" sz="1400" u="sng" dirty="0">
              <a:solidFill>
                <a:srgbClr val="000000"/>
              </a:solidFill>
              <a:latin typeface="Arial" charset="0"/>
            </a:endParaRPr>
          </a:p>
          <a:p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Frau Yilmaz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Fon    : 0791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755-7499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sz="1400" u="sng" dirty="0" smtClean="0">
                <a:hlinkClick r:id="rId6"/>
              </a:rPr>
              <a:t>h.yilmaz@LRASHA.de</a:t>
            </a:r>
            <a:endParaRPr lang="de-DE" sz="1400" u="sng" dirty="0"/>
          </a:p>
          <a:p>
            <a:endParaRPr lang="de-DE" altLang="de-DE" sz="6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Standort</a:t>
            </a:r>
            <a:r>
              <a:rPr lang="de-DE" altLang="de-DE" sz="1200" b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914400"/>
            <a:r>
              <a:rPr lang="de-DE" altLang="de-DE" sz="1200" b="1" dirty="0">
                <a:solidFill>
                  <a:srgbClr val="000000"/>
                </a:solidFill>
                <a:latin typeface="Arial" charset="0"/>
              </a:rPr>
              <a:t>Karl-Kurz-Straße 44</a:t>
            </a:r>
          </a:p>
          <a:p>
            <a:pPr defTabSz="914400"/>
            <a:r>
              <a:rPr lang="de-DE" altLang="de-DE" sz="1200" b="1" dirty="0">
                <a:solidFill>
                  <a:srgbClr val="000000"/>
                </a:solidFill>
                <a:latin typeface="Arial" charset="0"/>
              </a:rPr>
              <a:t>74523 Schwäbisch Hall</a:t>
            </a:r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02" y="3401121"/>
            <a:ext cx="655321" cy="8168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67" y="4217987"/>
            <a:ext cx="896190" cy="1219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8183" y="1381125"/>
            <a:ext cx="2158211" cy="1999645"/>
          </a:xfrm>
          <a:prstGeom prst="rect">
            <a:avLst/>
          </a:prstGeom>
        </p:spPr>
      </p:pic>
      <p:pic>
        <p:nvPicPr>
          <p:cNvPr id="20" name="Picture 17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430" y="4695847"/>
            <a:ext cx="1889760" cy="572770"/>
          </a:xfrm>
          <a:prstGeom prst="rect">
            <a:avLst/>
          </a:prstGeom>
          <a:noFill/>
        </p:spPr>
      </p:pic>
      <p:pic>
        <p:nvPicPr>
          <p:cNvPr id="21" name="Picture 10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534" y="5197567"/>
            <a:ext cx="1485078" cy="569154"/>
          </a:xfrm>
          <a:prstGeom prst="rect">
            <a:avLst/>
          </a:prstGeom>
          <a:noFill/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13" y="5886414"/>
            <a:ext cx="1611920" cy="983365"/>
          </a:xfrm>
          <a:prstGeom prst="rect">
            <a:avLst/>
          </a:prstGeom>
        </p:spPr>
      </p:pic>
      <p:pic>
        <p:nvPicPr>
          <p:cNvPr id="1027" name="imageSelected0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6" y="5766721"/>
            <a:ext cx="1427462" cy="3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_Seiter_Din_lang_in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20638"/>
            <a:ext cx="11272838" cy="81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72936" y="1297279"/>
            <a:ext cx="2895600" cy="577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altLang="de-DE" sz="1600" b="1" dirty="0">
                <a:solidFill>
                  <a:srgbClr val="C00000"/>
                </a:solidFill>
                <a:latin typeface="Arial" charset="0"/>
              </a:rPr>
              <a:t>YOUR CHANCE AT HOME</a:t>
            </a:r>
          </a:p>
          <a:p>
            <a:pPr defTabSz="914400">
              <a:spcAft>
                <a:spcPts val="600"/>
              </a:spcAft>
            </a:pPr>
            <a:r>
              <a:rPr lang="de-DE" altLang="de-DE" sz="1200" b="1" dirty="0">
                <a:solidFill>
                  <a:srgbClr val="C00000"/>
                </a:solidFill>
                <a:latin typeface="Arial" charset="0"/>
              </a:rPr>
              <a:t>HOME – RÜCKKEHR ALS CHANCE</a:t>
            </a:r>
          </a:p>
          <a:p>
            <a:pPr defTabSz="914400">
              <a:lnSpc>
                <a:spcPct val="150000"/>
              </a:lnSpc>
            </a:pPr>
            <a:endParaRPr lang="de-DE" altLang="de-DE" sz="400" b="1" dirty="0">
              <a:solidFill>
                <a:srgbClr val="000000"/>
              </a:solidFill>
              <a:latin typeface="Arial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900" dirty="0" smtClean="0">
                <a:solidFill>
                  <a:srgbClr val="000000"/>
                </a:solidFill>
                <a:latin typeface="Arial" charset="0"/>
              </a:rPr>
              <a:t>Wir zeigen Ihnen Perspektiven und helfen bei der Rückkehr in Ihr Heimatland</a:t>
            </a:r>
          </a:p>
          <a:p>
            <a:pPr defTabSz="914400">
              <a:lnSpc>
                <a:spcPct val="150000"/>
              </a:lnSpc>
            </a:pPr>
            <a:endParaRPr lang="de-DE" altLang="de-DE" sz="400" dirty="0" smtClean="0">
              <a:solidFill>
                <a:srgbClr val="00B050"/>
              </a:solidFill>
              <a:latin typeface="Arial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900" dirty="0" err="1" smtClean="0">
                <a:latin typeface="Arial" charset="0"/>
              </a:rPr>
              <a:t>We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show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you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perspectives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and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support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you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with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assisted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voluntary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return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to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your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country</a:t>
            </a:r>
            <a:endParaRPr lang="de-DE" altLang="de-DE" sz="900" dirty="0" smtClean="0"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endParaRPr lang="de-DE" altLang="de-DE" sz="400" dirty="0" smtClean="0">
              <a:latin typeface="Arial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900" dirty="0" smtClean="0">
                <a:latin typeface="Arial" charset="0"/>
              </a:rPr>
              <a:t>Nous </a:t>
            </a:r>
            <a:r>
              <a:rPr lang="de-DE" altLang="de-DE" sz="900" dirty="0" err="1" smtClean="0">
                <a:latin typeface="Arial" charset="0"/>
              </a:rPr>
              <a:t>voulons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vous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offrir</a:t>
            </a:r>
            <a:r>
              <a:rPr lang="de-DE" altLang="de-DE" sz="900" dirty="0" smtClean="0">
                <a:latin typeface="Arial" charset="0"/>
              </a:rPr>
              <a:t> des </a:t>
            </a:r>
            <a:r>
              <a:rPr lang="de-DE" altLang="de-DE" sz="900" dirty="0" err="1" smtClean="0">
                <a:latin typeface="Arial" charset="0"/>
              </a:rPr>
              <a:t>perspectives</a:t>
            </a:r>
            <a:r>
              <a:rPr lang="de-DE" altLang="de-DE" sz="900" dirty="0" smtClean="0">
                <a:latin typeface="Arial" charset="0"/>
              </a:rPr>
              <a:t> er </a:t>
            </a:r>
            <a:r>
              <a:rPr lang="de-DE" altLang="de-DE" sz="900" dirty="0" err="1" smtClean="0">
                <a:latin typeface="Arial" charset="0"/>
              </a:rPr>
              <a:t>vous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aider</a:t>
            </a:r>
            <a:r>
              <a:rPr lang="de-DE" altLang="de-DE" sz="900" dirty="0" smtClean="0">
                <a:latin typeface="Arial" charset="0"/>
              </a:rPr>
              <a:t> á </a:t>
            </a:r>
            <a:r>
              <a:rPr lang="de-DE" altLang="de-DE" sz="900" dirty="0" err="1" smtClean="0">
                <a:latin typeface="Arial" charset="0"/>
              </a:rPr>
              <a:t>retourner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dans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votre</a:t>
            </a:r>
            <a:r>
              <a:rPr lang="de-DE" altLang="de-DE" sz="900" dirty="0" smtClean="0">
                <a:latin typeface="Arial" charset="0"/>
              </a:rPr>
              <a:t> </a:t>
            </a:r>
            <a:r>
              <a:rPr lang="de-DE" altLang="de-DE" sz="900" dirty="0" err="1" smtClean="0">
                <a:latin typeface="Arial" charset="0"/>
              </a:rPr>
              <a:t>pays</a:t>
            </a:r>
            <a:r>
              <a:rPr lang="de-DE" altLang="de-DE" sz="900" dirty="0" smtClean="0">
                <a:latin typeface="Arial" charset="0"/>
              </a:rPr>
              <a:t> d´ </a:t>
            </a:r>
            <a:r>
              <a:rPr lang="de-DE" altLang="de-DE" sz="900" dirty="0" err="1" smtClean="0">
                <a:latin typeface="Arial" charset="0"/>
              </a:rPr>
              <a:t>origine</a:t>
            </a:r>
            <a:r>
              <a:rPr lang="de-DE" altLang="de-DE" sz="900" dirty="0" smtClean="0">
                <a:latin typeface="Arial" charset="0"/>
              </a:rPr>
              <a:t/>
            </a:r>
            <a:br>
              <a:rPr lang="de-DE" altLang="de-DE" sz="900" dirty="0" smtClean="0">
                <a:latin typeface="Arial" charset="0"/>
              </a:rPr>
            </a:br>
            <a:endParaRPr lang="de-DE" altLang="de-DE" sz="900" dirty="0">
              <a:latin typeface="Arial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900" dirty="0" smtClean="0">
                <a:latin typeface="Arial" charset="0"/>
              </a:rPr>
              <a:t> </a:t>
            </a:r>
            <a:endParaRPr lang="de-DE" altLang="de-DE" sz="900" dirty="0"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endParaRPr lang="de-DE" altLang="de-DE" sz="400" dirty="0">
              <a:latin typeface="Arial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دورنمای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امکانات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آینده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را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شما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نشان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میدهیم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برای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برگشت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به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میهن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تان</a:t>
            </a:r>
            <a:endParaRPr lang="de-D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de-DE" altLang="de-DE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ئێمه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چه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ند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دیدگایه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کتان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پیشان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ده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ده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ین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کۆمه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کتا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ن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ده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که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ین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له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کاتی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گه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ڕا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نه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وه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تاندا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بۆنیشتمان</a:t>
            </a:r>
            <a:endParaRPr lang="de-DE" altLang="de-D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de-DE" altLang="de-DE" sz="900" dirty="0">
              <a:latin typeface="Arial" charset="0"/>
            </a:endParaRPr>
          </a:p>
          <a:p>
            <a:pPr marL="171450" indent="-171450" defTabSz="9144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Мы покажем Вам перспективы поможем с возвращением на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Родину</a:t>
            </a: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ჩვენ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გთავაზობთ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პერსპექტივებს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და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მხარდაჭერას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თქვენს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სამშობლოში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ნებაყოფლობით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დაბრუნებისას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ہم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آپ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کو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رضاکارانہ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طور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پر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اپنے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ملک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واپیس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جانے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کے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لیے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مختلف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نقطہ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نظر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اور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مدد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فراہم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کریں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گے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ar-SA" sz="900" dirty="0">
                <a:latin typeface="Arial" panose="020B0604020202020204" pitchFamily="34" charset="0"/>
                <a:cs typeface="Arial" panose="020B0604020202020204" pitchFamily="34" charset="0"/>
              </a:rPr>
              <a:t>موږ غواړو خپل هیواد ته ستاسو د داوطلبانه راستنیدنې لپاره لید او ملاتړ وړاندې کړو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Size perspektifler gösterip, ülkenize dönmenize yardımcı </a:t>
            </a:r>
            <a:r>
              <a:rPr lang="tr-T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oluyoruz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9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de-DE" altLang="de-DE" sz="1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046386" y="1297280"/>
            <a:ext cx="3113239" cy="569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192000"/>
              </a:lnSpc>
            </a:pPr>
            <a:endParaRPr lang="de-DE" altLang="de-DE" sz="12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92000"/>
              </a:lnSpc>
            </a:pPr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92000"/>
              </a:lnSpc>
            </a:pPr>
            <a:endParaRPr lang="de-DE" altLang="de-DE" sz="12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92000"/>
              </a:lnSpc>
            </a:pPr>
            <a:endParaRPr lang="de-DE" altLang="de-DE" sz="12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92000"/>
              </a:lnSpc>
            </a:pPr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200" b="1" dirty="0" smtClean="0">
                <a:solidFill>
                  <a:srgbClr val="C00000"/>
                </a:solidFill>
                <a:latin typeface="Arial" charset="0"/>
              </a:rPr>
              <a:t>FREIWILLIGE RÜCKKEHR INS HEIMATLAND</a:t>
            </a:r>
          </a:p>
          <a:p>
            <a:pPr defTabSz="914400">
              <a:lnSpc>
                <a:spcPct val="150000"/>
              </a:lnSpc>
            </a:pPr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Sie möchten in Ihr Heimatland zurückkehren, wissen aber nicht wie? Wir beraten und unterstützen Sie bei Ihrem Vorhaben.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Folgende Voraussetzungen müssen bestehen: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Sie sind…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Ausländer ohne Aufenthaltsrecht mit Duldung.</a:t>
            </a: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Asylbewerber im laufenden Verfahren mit Aufenthaltsgestattung.</a:t>
            </a:r>
          </a:p>
          <a:p>
            <a:pPr marL="171450" indent="-171450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Ausländer mit vorübergehendem Aufenthaltsrecht.</a:t>
            </a:r>
          </a:p>
          <a:p>
            <a:pPr defTabSz="914400">
              <a:lnSpc>
                <a:spcPct val="150000"/>
              </a:lnSpc>
            </a:pPr>
            <a:endParaRPr lang="de-DE" altLang="de-DE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737127" y="1314450"/>
            <a:ext cx="3048348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altLang="de-DE" sz="1200" b="1" dirty="0" smtClean="0">
                <a:solidFill>
                  <a:srgbClr val="C00000"/>
                </a:solidFill>
                <a:latin typeface="Arial" charset="0"/>
              </a:rPr>
              <a:t>BERATUNG UND UNTERSTÜTZUNG</a:t>
            </a:r>
          </a:p>
          <a:p>
            <a:pPr defTabSz="914400">
              <a:lnSpc>
                <a:spcPct val="150000"/>
              </a:lnSpc>
            </a:pPr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Gemeinsam mit Ihnen klären wir Ihre Möglichkeit zur Rückkehr in Ihr Heimatland.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Ihre Teilnahme an der Beratung ist freiwillig und unverbindlich. Die Inhalte des Gesprächs bleiben selbstverständlich vertraulich.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Wir klären Sie über die aktuelle Situation und über Rückkehrprojekte in Ihrem Heimatland auf.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Sie erhalten von uns Hilfestellung bei der Organisation Ihrer Ausreise und der Wiedereingliederung in Ihrem Heimatland. Außerdem unterstützen wir Sie, wenn Sie finanzielle Hilfen für Ihre Rückkehr beantragen wollen.</a:t>
            </a:r>
          </a:p>
          <a:p>
            <a:pPr defTabSz="914400">
              <a:lnSpc>
                <a:spcPct val="150000"/>
              </a:lnSpc>
            </a:pPr>
            <a:endParaRPr lang="de-DE" altLang="de-DE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b="1" u="sng" dirty="0" smtClean="0">
                <a:solidFill>
                  <a:srgbClr val="C00000"/>
                </a:solidFill>
                <a:latin typeface="Arial" charset="0"/>
              </a:rPr>
              <a:t>ZIEL:</a:t>
            </a:r>
            <a:endParaRPr lang="de-DE" altLang="de-DE" sz="1000" b="1" u="sng" dirty="0">
              <a:solidFill>
                <a:srgbClr val="C00000"/>
              </a:solidFill>
              <a:latin typeface="Arial" charset="0"/>
            </a:endParaRPr>
          </a:p>
          <a:p>
            <a:pPr defTabSz="914400">
              <a:lnSpc>
                <a:spcPct val="150000"/>
              </a:lnSpc>
            </a:pPr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Mit unserer Hilfe sollen Sie sicher, würdevoll und mit Perspektiven in Ihr Heimatland zurückkehren können.</a:t>
            </a: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b="1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defTabSz="914400"/>
            <a:r>
              <a:rPr lang="de-DE" altLang="de-DE" sz="1000" dirty="0" smtClean="0">
                <a:solidFill>
                  <a:srgbClr val="000000"/>
                </a:solidFill>
                <a:latin typeface="Arial" charset="0"/>
              </a:rPr>
              <a:t>		Stand</a:t>
            </a:r>
            <a:r>
              <a:rPr lang="de-DE" altLang="de-DE" sz="100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de-DE" altLang="de-DE" sz="1000" smtClean="0">
                <a:solidFill>
                  <a:srgbClr val="000000"/>
                </a:solidFill>
                <a:latin typeface="Arial" charset="0"/>
              </a:rPr>
              <a:t>März 2024</a:t>
            </a:r>
            <a:endParaRPr lang="de-DE" altLang="de-DE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86" y="1458218"/>
            <a:ext cx="2807793" cy="14401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8"/>
          <a:stretch/>
        </p:blipFill>
        <p:spPr>
          <a:xfrm>
            <a:off x="729900" y="3546450"/>
            <a:ext cx="2581672" cy="20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 2019" id="{696C373B-6B33-4FB7-ACD4-DB85BF221E62}" vid="{F4391BAE-238B-49C3-9AAD-E6C6D2E0D0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Flyer 2019</Template>
  <TotalTime>0</TotalTime>
  <Words>465</Words>
  <Application>Microsoft Office PowerPoint</Application>
  <PresentationFormat>Benutzerdefiniert</PresentationFormat>
  <Paragraphs>126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Gotham</vt:lpstr>
      <vt:lpstr>Times New Roman</vt:lpstr>
      <vt:lpstr>Wingdings</vt:lpstr>
      <vt:lpstr>Larissa</vt:lpstr>
      <vt:lpstr>PowerPoint-Präsentation</vt:lpstr>
      <vt:lpstr>PowerPoint-Präsentation</vt:lpstr>
    </vt:vector>
  </TitlesOfParts>
  <Company>Landratsamt Schwäbisch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Hediye  Yilmaz</dc:creator>
  <cp:lastModifiedBy>Yilmaz, Hediye</cp:lastModifiedBy>
  <cp:revision>51</cp:revision>
  <cp:lastPrinted>2024-03-21T07:54:26Z</cp:lastPrinted>
  <dcterms:created xsi:type="dcterms:W3CDTF">2019-08-05T09:04:23Z</dcterms:created>
  <dcterms:modified xsi:type="dcterms:W3CDTF">2024-03-21T07:56:12Z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S_AutoÜbernahme">
    <vt:bool>false</vt:bool>
  </property>
</Properties>
</file>